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B90E41-6461-4663-A2D3-1F7F3B3CE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057C6CC-CAF1-4053-B765-23D7FD789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DA5B40D-1182-46E4-A511-AF0C2EFD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A551D9-BC70-43B9-A201-FE382208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FB8C681-3843-41B9-9D85-64BD4B3C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003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508C19-43E1-4498-AA9F-F4320D5B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EC94F20-C161-43D8-9C9D-A610072E3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C37DFC8-FEB8-4D4E-8340-87DB1A84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F08C66-5CE3-4A3F-A1D2-275F3EFC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3EF5EAA-706E-4E1D-8EF6-AF3F327E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045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7F181D4-82C4-41D5-A9D6-45C05AE7E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7148318-A468-4B9F-99A0-73A5A4CC6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FD4E36C-54F0-43C1-860A-5F528438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98208D0-0C90-4640-A98A-BE499815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73DA20E-ED20-4E5B-992F-B7A58845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609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5A696C-7FAD-42B3-9EBD-1EA4A192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8F2C14D-E68F-46C3-B6B2-61C89565B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5FB9823-7358-477B-9DD8-AF0543C1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0A40103-EC24-43D9-91A0-7FAF6ADC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69F0B96-A116-4EDD-B06D-18B760AE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9410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CD6A7D-4289-438C-AE1A-FFC1AE60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C5375AF-0ED8-45B2-AA7F-CD86EFB7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35CEB11-9BC4-445C-8E1C-A806917A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7272D7C-7C0A-4DC6-ABF9-B92A56AD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F8CE98A-6DDD-42F0-ADE4-DDA2AC5E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241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D948DA-BBC1-4913-8D32-756B4378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83429EF-5279-444B-9B98-27C99529C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20BE75-F07A-4896-A38E-E1A37704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31A6DC1-82FA-474A-B1D3-9D9264CD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DA8F4E0-C403-4D68-9FFC-B48956CF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7AC91AB-2F58-4C83-A02D-F1E5D777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6267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D20246-5E80-4670-9BCF-BDA002AE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7A5BC28-080A-45A4-A4AA-E2913D995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9E5BBCE-83F1-427E-BC82-B78BB51C6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8E1412-5CD9-4604-BF2E-E67AB4FF1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A47E95DD-80F7-4E87-97C8-3004CB097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2A30F0B-79F7-409D-940E-C35FE684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F2D66A5-5369-4799-8ECE-1ADAA1B4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E81904D-CD77-4038-B748-C0B6BD1B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312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C84DAA-BE57-4ED8-9776-3D9F30AF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A276AC4-7A57-416D-BEC5-5A91EC4F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E018ACB-EBEB-4D9D-908D-058B18DA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3028259-5AFA-4A9F-9CA7-36D5DDF8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9388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AEF86BC-0766-42B6-B2A3-972CEB11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7A1CBFB-5D54-4DE0-B080-530EDA6B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6A31F759-C7EC-4FC4-954A-5E92177B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161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71EE08-3714-472B-91F9-4E66E669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940F909-0D6B-4472-9369-BA882F362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0BA825B-F293-481D-9F78-A8DB12E31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EAAA634-74F9-445E-AC27-1C922F335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1CDAE6D-0BC5-4077-BC6E-46D9F197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FDD5937-A278-4A25-95B5-09A8308C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847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70D286-255E-44F5-BACE-10F000CD2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5E14F41-147F-487C-BDF6-12C3B2884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C066D85-A5F9-4B5B-89DC-44057FEF5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C18AF39-DBD6-4A9C-9139-380F049C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CB0D877-458F-4880-BE4C-E0165DEF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6915A0D-A955-46CD-B7E6-98D97BF4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685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AA9F3F7-E3B4-426C-A2DF-E168D776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92F81DC-BB97-4B5D-A6F6-EFDF7FEBC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B46A166-64F0-4D90-B4C5-5AA3029BB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240B-16A4-457E-8509-3F7693F74809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2FDBDB9-E0CA-40CE-B9A0-EE475D997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68F2B58-599A-4895-B04C-E163FF40A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FA44-FE18-4BCD-8FC4-2E5CCE567D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879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16099482-3165-409D-B768-488F4E42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32522"/>
            <a:ext cx="9724031" cy="146491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PROPOSTA 1 APRESENTADA PELA EMPRESA.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EB947F4-C671-45F4-A4E6-23B0BFB31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23263"/>
            <a:ext cx="9724031" cy="4412494"/>
          </a:xfrm>
        </p:spPr>
        <p:txBody>
          <a:bodyPr anchor="ctr"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Reajuste de 3,92% (três vírgula noventa e dois por cento) na tabela salarial vigente para TODOS os empregados;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Concessão de Parcela Fixa de Natureza Indenizatória (PFNI) para os empregados que atualmente recebem o adicional de insalubridade sobre o salário-base;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Mudança da base de cálculo do adicional de insalubridade, do salário-base para o salário-mínimo;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de todas as demais cláusulas sociais do ACT vigente; e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Vigência de 2 anos (mar/2020 a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fev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/2022)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346239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404074-388A-4A8D-93FD-463B52D5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  <a:endParaRPr 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035F8A86-91B6-4B57-B133-A3DC504C3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3594077"/>
              </p:ext>
            </p:extLst>
          </p:nvPr>
        </p:nvGraphicFramePr>
        <p:xfrm>
          <a:off x="644056" y="2152357"/>
          <a:ext cx="10927832" cy="350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88">
                  <a:extLst>
                    <a:ext uri="{9D8B030D-6E8A-4147-A177-3AD203B41FA5}">
                      <a16:colId xmlns:a16="http://schemas.microsoft.com/office/drawing/2014/main" xmlns="" val="3754889229"/>
                    </a:ext>
                  </a:extLst>
                </a:gridCol>
                <a:gridCol w="1644076">
                  <a:extLst>
                    <a:ext uri="{9D8B030D-6E8A-4147-A177-3AD203B41FA5}">
                      <a16:colId xmlns:a16="http://schemas.microsoft.com/office/drawing/2014/main" xmlns="" val="3679940028"/>
                    </a:ext>
                  </a:extLst>
                </a:gridCol>
                <a:gridCol w="1746126">
                  <a:extLst>
                    <a:ext uri="{9D8B030D-6E8A-4147-A177-3AD203B41FA5}">
                      <a16:colId xmlns:a16="http://schemas.microsoft.com/office/drawing/2014/main" xmlns="" val="3611632297"/>
                    </a:ext>
                  </a:extLst>
                </a:gridCol>
                <a:gridCol w="1763986">
                  <a:extLst>
                    <a:ext uri="{9D8B030D-6E8A-4147-A177-3AD203B41FA5}">
                      <a16:colId xmlns:a16="http://schemas.microsoft.com/office/drawing/2014/main" xmlns="" val="1870279629"/>
                    </a:ext>
                  </a:extLst>
                </a:gridCol>
                <a:gridCol w="1649178">
                  <a:extLst>
                    <a:ext uri="{9D8B030D-6E8A-4147-A177-3AD203B41FA5}">
                      <a16:colId xmlns:a16="http://schemas.microsoft.com/office/drawing/2014/main" xmlns="" val="2713034621"/>
                    </a:ext>
                  </a:extLst>
                </a:gridCol>
                <a:gridCol w="1649178">
                  <a:extLst>
                    <a:ext uri="{9D8B030D-6E8A-4147-A177-3AD203B41FA5}">
                      <a16:colId xmlns:a16="http://schemas.microsoft.com/office/drawing/2014/main" xmlns="" val="1074388109"/>
                    </a:ext>
                  </a:extLst>
                </a:gridCol>
              </a:tblGrid>
              <a:tr h="8698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u="sng" strike="noStrike">
                          <a:effectLst/>
                        </a:rPr>
                        <a:t>ASSISTENTE ADMINISTRATIVO</a:t>
                      </a:r>
                      <a:r>
                        <a:rPr lang="pt-BR" sz="1400" u="none" strike="noStrike">
                          <a:effectLst/>
                        </a:rPr>
                        <a:t> | </a:t>
                      </a:r>
                      <a:r>
                        <a:rPr lang="pt-BR" sz="1400" u="sng" strike="noStrike">
                          <a:effectLst/>
                        </a:rPr>
                        <a:t>NÍVEL M01.01</a:t>
                      </a:r>
                      <a:r>
                        <a:rPr lang="pt-BR" sz="1400" u="none" strike="noStrike">
                          <a:effectLst/>
                        </a:rPr>
                        <a:t> | </a:t>
                      </a:r>
                      <a:r>
                        <a:rPr lang="pt-BR" sz="1400" u="sng" strike="noStrike">
                          <a:effectLst/>
                        </a:rPr>
                        <a:t>CH 40H</a:t>
                      </a:r>
                      <a:r>
                        <a:rPr lang="pt-BR" sz="1400" u="none" strike="noStrike">
                          <a:effectLst/>
                        </a:rPr>
                        <a:t> | </a:t>
                      </a:r>
                      <a:r>
                        <a:rPr lang="pt-BR" sz="1400" u="sng" strike="noStrike">
                          <a:effectLst/>
                        </a:rPr>
                        <a:t>02 DEPENDENTES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813628"/>
                  </a:ext>
                </a:extLst>
              </a:tr>
              <a:tr h="26372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MÊS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491973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DESCRIÇÃO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ATUAL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PROPOSTA 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PROPOSTA 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INPC 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INPC 9,5%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616560628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SALÁRIO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2.546,71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2.646,54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3.096,71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2.801,38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2.788,65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771479980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AUXÍLIO SAÚDE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465,45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465,45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465,45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512,00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509,67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2137772060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AUXÍLIO ALIMENTAÇÃO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563,16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563,16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563,16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563,16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563,16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3935461103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FGTS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203,74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211,72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247,74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224,11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223,09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888246689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INSS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223,00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234,98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289,00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253,56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252,03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2629284376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IRRF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  3,04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    9,63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  39,34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19,85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-R$           19,01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1904342396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3.553,02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3.642,26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4.044,72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3.827,24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3.813,53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952209815"/>
                  </a:ext>
                </a:extLst>
              </a:tr>
              <a:tr h="263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REAJUSTE EFETIVO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     2,51%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   13,84%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   7,72%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           7,33%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752" marR="11752" marT="11752" marB="0" anchor="b"/>
                </a:tc>
                <a:extLst>
                  <a:ext uri="{0D108BD9-81ED-4DB2-BD59-A6C34878D82A}">
                    <a16:rowId xmlns:a16="http://schemas.microsoft.com/office/drawing/2014/main" xmlns="" val="428858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413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18907C-3D12-4AB9-A9EA-AA180607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  <a:endParaRPr 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78048870-E7DF-43B4-AEE3-F4FB78DED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99217"/>
              </p:ext>
            </p:extLst>
          </p:nvPr>
        </p:nvGraphicFramePr>
        <p:xfrm>
          <a:off x="644056" y="2053883"/>
          <a:ext cx="10927833" cy="390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105">
                  <a:extLst>
                    <a:ext uri="{9D8B030D-6E8A-4147-A177-3AD203B41FA5}">
                      <a16:colId xmlns:a16="http://schemas.microsoft.com/office/drawing/2014/main" xmlns="" val="153960823"/>
                    </a:ext>
                  </a:extLst>
                </a:gridCol>
                <a:gridCol w="1648151">
                  <a:extLst>
                    <a:ext uri="{9D8B030D-6E8A-4147-A177-3AD203B41FA5}">
                      <a16:colId xmlns:a16="http://schemas.microsoft.com/office/drawing/2014/main" xmlns="" val="3590267362"/>
                    </a:ext>
                  </a:extLst>
                </a:gridCol>
                <a:gridCol w="1745199">
                  <a:extLst>
                    <a:ext uri="{9D8B030D-6E8A-4147-A177-3AD203B41FA5}">
                      <a16:colId xmlns:a16="http://schemas.microsoft.com/office/drawing/2014/main" xmlns="" val="908944190"/>
                    </a:ext>
                  </a:extLst>
                </a:gridCol>
                <a:gridCol w="1763076">
                  <a:extLst>
                    <a:ext uri="{9D8B030D-6E8A-4147-A177-3AD203B41FA5}">
                      <a16:colId xmlns:a16="http://schemas.microsoft.com/office/drawing/2014/main" xmlns="" val="596151496"/>
                    </a:ext>
                  </a:extLst>
                </a:gridCol>
                <a:gridCol w="1648151">
                  <a:extLst>
                    <a:ext uri="{9D8B030D-6E8A-4147-A177-3AD203B41FA5}">
                      <a16:colId xmlns:a16="http://schemas.microsoft.com/office/drawing/2014/main" xmlns="" val="4167985425"/>
                    </a:ext>
                  </a:extLst>
                </a:gridCol>
                <a:gridCol w="1648151">
                  <a:extLst>
                    <a:ext uri="{9D8B030D-6E8A-4147-A177-3AD203B41FA5}">
                      <a16:colId xmlns:a16="http://schemas.microsoft.com/office/drawing/2014/main" xmlns="" val="3530243437"/>
                    </a:ext>
                  </a:extLst>
                </a:gridCol>
              </a:tblGrid>
              <a:tr h="63703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2771691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ATUAL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10%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9,5%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363492485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30.560,52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31.758,49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37.160,52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33.616,57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33.463,77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173242055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6.143,94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6.116,01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2204708208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ALIMENTAÇÃO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434358557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2.444,84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2.540,68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2.972,84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2.689,33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2.677,10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2950795530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2.676,00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2.819,76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3.468,00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3.042,72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3.024,36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374431740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36,48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115,56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472,08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238,20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228,12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3154050695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2.546,71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2.646,54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3.096,71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2.801,38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2.788,65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1076192985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203,74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211,72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247,74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224,11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223,09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4248531786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223,00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234,98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289,00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253,56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252,03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2850741034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  3,04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    9,63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  39,34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19,85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19,01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776603339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FÉRIAS 1/3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848,90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882,18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1.032,24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933,79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929,55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183408380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46.009,51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47.203,01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52.584,95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49.612,71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49.432,57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2274791498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REAJUSTE EFETIVO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2,59%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14,29%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7,83%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7,44%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08" marR="10408" marT="10408" marB="0" anchor="b"/>
                </a:tc>
                <a:extLst>
                  <a:ext uri="{0D108BD9-81ED-4DB2-BD59-A6C34878D82A}">
                    <a16:rowId xmlns:a16="http://schemas.microsoft.com/office/drawing/2014/main" xmlns="" val="352347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20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FB9E3E-0327-482B-9DB1-F0AD1BA8DD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ANÁLISES DAS PROPOSTAS 1 e 2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B71A13-06AA-411E-989E-B218DDDA2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Menor valor na hora trabalhada.</a:t>
            </a:r>
          </a:p>
          <a:p>
            <a:r>
              <a:rPr lang="pt-BR" dirty="0"/>
              <a:t>Descanso semanal remunerado com valor menor </a:t>
            </a:r>
          </a:p>
          <a:p>
            <a:r>
              <a:rPr lang="pt-BR" dirty="0"/>
              <a:t>Hora feriado terá um valor menor.</a:t>
            </a:r>
          </a:p>
          <a:p>
            <a:r>
              <a:rPr lang="pt-BR" dirty="0"/>
              <a:t>Adicional noturno será menor</a:t>
            </a:r>
          </a:p>
          <a:p>
            <a:r>
              <a:rPr lang="pt-BR" dirty="0"/>
              <a:t>Auxílio doença pago pelo INSS será menor para aqueles que pagam abaixo do teto da contribuição.</a:t>
            </a:r>
          </a:p>
          <a:p>
            <a:r>
              <a:rPr lang="pt-BR" dirty="0"/>
              <a:t>Perda do valor da PFNI ao longo dos anos.</a:t>
            </a:r>
          </a:p>
          <a:p>
            <a:r>
              <a:rPr lang="pt-BR" dirty="0"/>
              <a:t>Não recebimento do retroativo do acordo coletivo 2020/2021.</a:t>
            </a:r>
          </a:p>
        </p:txBody>
      </p:sp>
    </p:spTree>
    <p:extLst>
      <p:ext uri="{BB962C8B-B14F-4D97-AF65-F5344CB8AC3E}">
        <p14:creationId xmlns:p14="http://schemas.microsoft.com/office/powerpoint/2010/main" xmlns="" val="26950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DFB8BB7-84D1-42D5-8609-878E7714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212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REFERÊNCIAS.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ALAILSON ROCHA SANTANA – ENFERMEIRO/EBSERH. CONTADOR E ADMINISTRADOR – SINTSEP/SE – CONDSEF.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RODOLFO ARAÚJO DA SILVA – ANALISTA ADMINISTRATIVO/EBSERH – ESTATÍSTICO. SINDSERH/PETROLINA - CNTS</a:t>
            </a:r>
          </a:p>
        </p:txBody>
      </p:sp>
    </p:spTree>
    <p:extLst>
      <p:ext uri="{BB962C8B-B14F-4D97-AF65-F5344CB8AC3E}">
        <p14:creationId xmlns:p14="http://schemas.microsoft.com/office/powerpoint/2010/main" xmlns="" val="153038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595443-FFAD-4637-BCC5-27A6532E08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Detalhamento do item 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B8CCB7-8248-4D14-A7E8-BA80C8DC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item I temos um reajuste salarial de 3,92%, para todos os cargos. Esse índice é o INPC referente a março de 2019 a fevereiro de 2020, ou seja, não está levando em consideração que são dois anos de acordos coletivos, conforme a própria proposta.</a:t>
            </a:r>
          </a:p>
          <a:p>
            <a:pPr algn="just"/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Ofício-Circular - SEI nº 16/2021/SRT/CDP/DGP-EBSERH, a empresa cita: “serão implementadas somente a par</a:t>
            </a:r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de 1º de janeiro de 2022, condicionado ao fim da pandemia. Entendimento contrário por parte dos empregados e seus representantes poderá ser objeto de trata</a:t>
            </a:r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vas.”. Dessa situação percebemos que: o reajuste não será retroativo, e condicionado ao fim da pandemia. Sobre esse tema, não ficou claro que determinará o fim da pandemia. E se a pandemia durar mais 2 anos? Então só receberíamos em janeiro de 2024.</a:t>
            </a:r>
          </a:p>
          <a:p>
            <a:pPr algn="just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reajustes INPC de 10% e 9,5% foram utilizados considerando a inflação do período de mar/19 à 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/21, na possibilidade junção dos acordos 20/21 e 21/22 pelo TST.</a:t>
            </a:r>
          </a:p>
        </p:txBody>
      </p:sp>
    </p:spTree>
    <p:extLst>
      <p:ext uri="{BB962C8B-B14F-4D97-AF65-F5344CB8AC3E}">
        <p14:creationId xmlns:p14="http://schemas.microsoft.com/office/powerpoint/2010/main" xmlns="" val="188429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98574E-41D7-48D8-A3EC-EDA20A43AA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Detalhamento do item 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EA808B4-81DB-4E75-A8ED-10B1CB2D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70452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sofre reajuste ao longo do tempo, pois se trata de valor fixo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compõe a remuneração do empregado;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sofre incidência do FGTS;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sofre incidência de INSS e não entra no cálculo da média de contribuições para aposentadoria, mas propicia rendimento líquido mensal maior;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Não entra no cômputo do 13º salário;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entra no cômputo de férias;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entra no cômputo de rescisão contratual;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 sobre o Imposto de Renda.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44772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C90B02-DEAE-4E9E-B73F-23FF84A2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57" y="172279"/>
            <a:ext cx="10927830" cy="1054316"/>
          </a:xfrm>
        </p:spPr>
        <p:txBody>
          <a:bodyPr anchor="ctr">
            <a:normAutofit/>
          </a:bodyPr>
          <a:lstStyle/>
          <a:p>
            <a:r>
              <a:rPr lang="pt-BR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Memória de cálculo do item II¹(Fonte: Rodolfo Araújo da Silva –Analista Administrativo – SINDSERH/PETROLINA</a:t>
            </a:r>
            <a:r>
              <a:rPr lang="pt-BR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pt-BR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4B5D1995-E758-4ECF-95A4-77C9BE828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7326237"/>
              </p:ext>
            </p:extLst>
          </p:nvPr>
        </p:nvGraphicFramePr>
        <p:xfrm>
          <a:off x="644056" y="1924820"/>
          <a:ext cx="10927831" cy="412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126">
                  <a:extLst>
                    <a:ext uri="{9D8B030D-6E8A-4147-A177-3AD203B41FA5}">
                      <a16:colId xmlns:a16="http://schemas.microsoft.com/office/drawing/2014/main" xmlns="" val="2190558076"/>
                    </a:ext>
                  </a:extLst>
                </a:gridCol>
                <a:gridCol w="1697125">
                  <a:extLst>
                    <a:ext uri="{9D8B030D-6E8A-4147-A177-3AD203B41FA5}">
                      <a16:colId xmlns:a16="http://schemas.microsoft.com/office/drawing/2014/main" xmlns="" val="2477494309"/>
                    </a:ext>
                  </a:extLst>
                </a:gridCol>
                <a:gridCol w="1682041">
                  <a:extLst>
                    <a:ext uri="{9D8B030D-6E8A-4147-A177-3AD203B41FA5}">
                      <a16:colId xmlns:a16="http://schemas.microsoft.com/office/drawing/2014/main" xmlns="" val="3784242576"/>
                    </a:ext>
                  </a:extLst>
                </a:gridCol>
                <a:gridCol w="1890289">
                  <a:extLst>
                    <a:ext uri="{9D8B030D-6E8A-4147-A177-3AD203B41FA5}">
                      <a16:colId xmlns:a16="http://schemas.microsoft.com/office/drawing/2014/main" xmlns="" val="893428436"/>
                    </a:ext>
                  </a:extLst>
                </a:gridCol>
                <a:gridCol w="1697125">
                  <a:extLst>
                    <a:ext uri="{9D8B030D-6E8A-4147-A177-3AD203B41FA5}">
                      <a16:colId xmlns:a16="http://schemas.microsoft.com/office/drawing/2014/main" xmlns="" val="2968600965"/>
                    </a:ext>
                  </a:extLst>
                </a:gridCol>
                <a:gridCol w="1697125">
                  <a:extLst>
                    <a:ext uri="{9D8B030D-6E8A-4147-A177-3AD203B41FA5}">
                      <a16:colId xmlns:a16="http://schemas.microsoft.com/office/drawing/2014/main" xmlns="" val="235149250"/>
                    </a:ext>
                  </a:extLst>
                </a:gridCol>
              </a:tblGrid>
              <a:tr h="3172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300" u="sng" strike="noStrike">
                          <a:effectLst/>
                        </a:rPr>
                        <a:t>TÉCNICO EM ENFERMAGEM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NÍVEL T01.01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CH 36H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02 DEPENDENTES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SALÁRIO MÍNIMO R$ 1100,00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5890167"/>
                  </a:ext>
                </a:extLst>
              </a:tr>
              <a:tr h="31725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MÊS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4255185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DESCRIÇÃO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ATUAL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1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2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10%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9,5%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4173004532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SALÁRIO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3.382,27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3.514,85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3.932,27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3.720,50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3.703,59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2785019001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SAÚDE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512,00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509,67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1005501534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ALIMENTAÇÃO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1020314592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INSALUBRIDADE 20%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676,45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744,10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740,72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2543224946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PFNI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592,39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3361013390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FGTS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324,70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298,79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332,18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357,17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355,54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145212257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419,51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372,63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431,07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476,33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473,49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2381958814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IRRF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134,21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179,87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144,86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186,57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183,95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1585316560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4.858,31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5.102,14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4.937,13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5.234,02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5.215,23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3540983082"/>
                  </a:ext>
                </a:extLst>
              </a:tr>
              <a:tr h="31725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REAJUSTE EFETIVO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5,02%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1,62%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7,73%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                7,35%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5" marR="11245" marT="11245" marB="0" anchor="b"/>
                </a:tc>
                <a:extLst>
                  <a:ext uri="{0D108BD9-81ED-4DB2-BD59-A6C34878D82A}">
                    <a16:rowId xmlns:a16="http://schemas.microsoft.com/office/drawing/2014/main" xmlns="" val="108718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955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2B612D-3A97-45F6-9A2F-A6366E15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349" y="278297"/>
            <a:ext cx="10619272" cy="948298"/>
          </a:xfrm>
        </p:spPr>
        <p:txBody>
          <a:bodyPr anchor="ctr">
            <a:normAutofit fontScale="90000"/>
          </a:bodyPr>
          <a:lstStyle/>
          <a:p>
            <a:pPr algn="just"/>
            <a:r>
              <a:rPr lang="pt-BR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ITEM II¹</a:t>
            </a:r>
            <a:r>
              <a:rPr lang="pt-BR" sz="3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(Fonte: Rodolfo Araújo da Silva –Analista Administrativo – SINDSERH/Petrolina) </a:t>
            </a:r>
            <a:endParaRPr lang="pt-BR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C4D00EC0-D9BA-4959-AC49-1B1CCCCB20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4406887"/>
              </p:ext>
            </p:extLst>
          </p:nvPr>
        </p:nvGraphicFramePr>
        <p:xfrm>
          <a:off x="796348" y="1913206"/>
          <a:ext cx="10623247" cy="439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802">
                  <a:extLst>
                    <a:ext uri="{9D8B030D-6E8A-4147-A177-3AD203B41FA5}">
                      <a16:colId xmlns:a16="http://schemas.microsoft.com/office/drawing/2014/main" xmlns="" val="488241567"/>
                    </a:ext>
                  </a:extLst>
                </a:gridCol>
                <a:gridCol w="1588332">
                  <a:extLst>
                    <a:ext uri="{9D8B030D-6E8A-4147-A177-3AD203B41FA5}">
                      <a16:colId xmlns:a16="http://schemas.microsoft.com/office/drawing/2014/main" xmlns="" val="266479748"/>
                    </a:ext>
                  </a:extLst>
                </a:gridCol>
                <a:gridCol w="1687046">
                  <a:extLst>
                    <a:ext uri="{9D8B030D-6E8A-4147-A177-3AD203B41FA5}">
                      <a16:colId xmlns:a16="http://schemas.microsoft.com/office/drawing/2014/main" xmlns="" val="594804694"/>
                    </a:ext>
                  </a:extLst>
                </a:gridCol>
                <a:gridCol w="1736403">
                  <a:extLst>
                    <a:ext uri="{9D8B030D-6E8A-4147-A177-3AD203B41FA5}">
                      <a16:colId xmlns:a16="http://schemas.microsoft.com/office/drawing/2014/main" xmlns="" val="1888186954"/>
                    </a:ext>
                  </a:extLst>
                </a:gridCol>
                <a:gridCol w="1588332">
                  <a:extLst>
                    <a:ext uri="{9D8B030D-6E8A-4147-A177-3AD203B41FA5}">
                      <a16:colId xmlns:a16="http://schemas.microsoft.com/office/drawing/2014/main" xmlns="" val="868529136"/>
                    </a:ext>
                  </a:extLst>
                </a:gridCol>
                <a:gridCol w="1588332">
                  <a:extLst>
                    <a:ext uri="{9D8B030D-6E8A-4147-A177-3AD203B41FA5}">
                      <a16:colId xmlns:a16="http://schemas.microsoft.com/office/drawing/2014/main" xmlns="" val="1546264828"/>
                    </a:ext>
                  </a:extLst>
                </a:gridCol>
              </a:tblGrid>
              <a:tr h="4323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349361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ATUAL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10%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9,5%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42628988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40.587,24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42.178,26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47.187,24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44.645,96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44.443,03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78488479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6.143,94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6.116,01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685238110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ALIMENTAÇÃO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21589591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8.117,45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8.929,19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8.888,61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8598827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PFNI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7.108,68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387806499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3.896,38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3.585,46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3.986,18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4.286,01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4.266,53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87891545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5.034,12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4.471,56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5.172,84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5.715,96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5.681,88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29172061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1.610,52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2.158,44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1.738,32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2.238,84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2.207,40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28566731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3.382,27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3.514,85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3.932,27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3.720,50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3.703,59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736432994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676,45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744,10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740,72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13664425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324,70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298,79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332,18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357,17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355,54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18324177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419,51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372,63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431,07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476,33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473,49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21268073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134,21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179,87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144,86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186,57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183,95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991836510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FÉRIAS 1/3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1.127,42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1.171,62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1.310,76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1.240,17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1.234,53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401967301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63.256,87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65.878,48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64.464,86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68.207,26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67.959,75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594561431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REAJUSTE EFETIVO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  4,14%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1,91%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7,83%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7,43%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01122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176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A05E8-4A38-41C8-A91A-0705F2BD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1A563D6B-2A45-4780-8F20-5B718764B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4050241"/>
              </p:ext>
            </p:extLst>
          </p:nvPr>
        </p:nvGraphicFramePr>
        <p:xfrm>
          <a:off x="644056" y="2011680"/>
          <a:ext cx="10927832" cy="389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585">
                  <a:extLst>
                    <a:ext uri="{9D8B030D-6E8A-4147-A177-3AD203B41FA5}">
                      <a16:colId xmlns:a16="http://schemas.microsoft.com/office/drawing/2014/main" xmlns="" val="3756283516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282870326"/>
                    </a:ext>
                  </a:extLst>
                </a:gridCol>
                <a:gridCol w="1672959">
                  <a:extLst>
                    <a:ext uri="{9D8B030D-6E8A-4147-A177-3AD203B41FA5}">
                      <a16:colId xmlns:a16="http://schemas.microsoft.com/office/drawing/2014/main" xmlns="" val="1276182058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3134770943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854742347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1093297261"/>
                    </a:ext>
                  </a:extLst>
                </a:gridCol>
              </a:tblGrid>
              <a:tr h="7573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300" u="sng" strike="noStrike">
                          <a:effectLst/>
                        </a:rPr>
                        <a:t>ENFERMEIRO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NÍVEL C01.01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CH 36H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02 DEPENDENTES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SALÁRIO MÍNIMO R$ 1100,00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380518"/>
                  </a:ext>
                </a:extLst>
              </a:tr>
              <a:tr h="26181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MÊS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4942942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DESCRIÇÃO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ATUAL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1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2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10%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9,5%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717606582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SALÁRIO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6.951,32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7.223,81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7.501,32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7.646,45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7.611,70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304360914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SAÚDE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512,00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509,67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437389684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ALIMENTAÇÃO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390961006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INSALUBRIDADE 20%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1.390,26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1.529,29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1.522,34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693633379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PFNI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1.217,23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774416568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FGTS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667,33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595,50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617,71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734,06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730,72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396366901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530606976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IRRF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1.113,51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1.198,33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939,91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1.342,90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1.331,43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888016438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8.172,02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8.334,84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7.675,74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8.890,07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8.854,16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521130807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REAJUSTE EFETIVO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1,99%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                 6,07%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8,79%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                  8,35%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232336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972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62B66A-ED7D-4A6F-A726-1996AD7A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  <a:endParaRPr 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6E1BE8AA-9A25-4F2B-9386-E70DFF526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7478934"/>
              </p:ext>
            </p:extLst>
          </p:nvPr>
        </p:nvGraphicFramePr>
        <p:xfrm>
          <a:off x="667324" y="1913206"/>
          <a:ext cx="10881297" cy="439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734">
                  <a:extLst>
                    <a:ext uri="{9D8B030D-6E8A-4147-A177-3AD203B41FA5}">
                      <a16:colId xmlns:a16="http://schemas.microsoft.com/office/drawing/2014/main" xmlns="" val="3404505051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444261520"/>
                    </a:ext>
                  </a:extLst>
                </a:gridCol>
                <a:gridCol w="1658699">
                  <a:extLst>
                    <a:ext uri="{9D8B030D-6E8A-4147-A177-3AD203B41FA5}">
                      <a16:colId xmlns:a16="http://schemas.microsoft.com/office/drawing/2014/main" xmlns="" val="2947051584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3945456895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3133073153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3231307284"/>
                    </a:ext>
                  </a:extLst>
                </a:gridCol>
              </a:tblGrid>
              <a:tr h="43230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8903224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ATUAL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10%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9,5%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536835759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83.415,84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86.685,74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90.015,84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91.757,42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91.340,34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25949293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6.143,94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6.116,01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91543268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ALIMENTAÇÃO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071498932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16.683,17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18.351,48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18.268,07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262427432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PFNI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14.606,76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05416051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8.007,92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7.146,06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7.412,47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8.808,71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8.768,67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26201082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36300625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13.362,12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14.379,96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11.278,92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16.114,80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15.977,16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52703063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6.951,32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7.223,81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7.501,32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7.646,45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7.611,70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991527430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1.390,26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1.529,29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1.522,34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88074276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667,33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595,50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617,71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734,06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730,72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5149924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02926722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1.113,51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1.198,33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939,91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1.342,90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1.331,43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9393267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FÉRIAS 1/3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2.317,11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2.407,94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2.500,44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2.548,82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2.537,23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17070771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107.524,77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108.514,97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101.256,39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117.044,53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116.568,55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46311496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REAJUSTE EFETIVO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0,92%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                 5,83%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8,85%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  8,41%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21727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623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9CC12D-ECDA-498E-A838-AFCBF61A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  <a:endParaRPr 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B2A7B9DE-5F35-4965-BAE0-451EB9E3B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9109156"/>
              </p:ext>
            </p:extLst>
          </p:nvPr>
        </p:nvGraphicFramePr>
        <p:xfrm>
          <a:off x="644056" y="1983545"/>
          <a:ext cx="10927832" cy="392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585">
                  <a:extLst>
                    <a:ext uri="{9D8B030D-6E8A-4147-A177-3AD203B41FA5}">
                      <a16:colId xmlns:a16="http://schemas.microsoft.com/office/drawing/2014/main" xmlns="" val="777006552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2080298095"/>
                    </a:ext>
                  </a:extLst>
                </a:gridCol>
                <a:gridCol w="1672959">
                  <a:extLst>
                    <a:ext uri="{9D8B030D-6E8A-4147-A177-3AD203B41FA5}">
                      <a16:colId xmlns:a16="http://schemas.microsoft.com/office/drawing/2014/main" xmlns="" val="3339041917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1943572211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1798088219"/>
                    </a:ext>
                  </a:extLst>
                </a:gridCol>
                <a:gridCol w="1721822">
                  <a:extLst>
                    <a:ext uri="{9D8B030D-6E8A-4147-A177-3AD203B41FA5}">
                      <a16:colId xmlns:a16="http://schemas.microsoft.com/office/drawing/2014/main" xmlns="" val="969702647"/>
                    </a:ext>
                  </a:extLst>
                </a:gridCol>
              </a:tblGrid>
              <a:tr h="78544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MÉDICO | </a:t>
                      </a:r>
                      <a:r>
                        <a:rPr lang="pt-BR" sz="1300" u="sng" strike="noStrike">
                          <a:effectLst/>
                        </a:rPr>
                        <a:t>NÍVEL C05.01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CH 24H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02 DEPENDENTES</a:t>
                      </a:r>
                      <a:r>
                        <a:rPr lang="pt-BR" sz="1300" u="none" strike="noStrike">
                          <a:effectLst/>
                        </a:rPr>
                        <a:t> | </a:t>
                      </a:r>
                      <a:r>
                        <a:rPr lang="pt-BR" sz="1300" u="sng" strike="noStrike">
                          <a:effectLst/>
                        </a:rPr>
                        <a:t>SALÁRIO MÍNIMO R$ 1100,00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7708781"/>
                  </a:ext>
                </a:extLst>
              </a:tr>
              <a:tr h="26181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MÊS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434221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DESCRIÇÃO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ATUAL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1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PROPOSTA 2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10%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INPC 9,5%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520408515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SALÁRIO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8.984,81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9.337,01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9.534,81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9.883,29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9.838,37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3560159113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SAÚDE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465,45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512,00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509,67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46257357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AUXÍLIO ALIMENTAÇÃO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563,16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3179395819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INSALUBRIDADE 20%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1.796,96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220,00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1.976,66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1.967,67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828556639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PFNI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1.573,28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          -  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222417378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FGTS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862,54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764,56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780,38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948,80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   944,48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243828925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INSS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    751,99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3232174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IRRF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1.784,56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1.877,32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1.499,12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2.081,78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-R$       2.066,23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362146532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10.136,37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10.294,16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   9.312,69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11.050,13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R$     11.005,13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140937039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REAJUSTE EFETIVO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1,56%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-                 8,13%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                  9,01%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                  8,57%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67" marR="11667" marT="11667" marB="0" anchor="b"/>
                </a:tc>
                <a:extLst>
                  <a:ext uri="{0D108BD9-81ED-4DB2-BD59-A6C34878D82A}">
                    <a16:rowId xmlns:a16="http://schemas.microsoft.com/office/drawing/2014/main" xmlns="" val="262971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294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F498CA-6C7A-4818-9D49-EF6ED894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MEMÓRIA DE CÁLCULO DO ITEM II (Fonte: Rodolfo Araújo da Silva – Analista Administrativo. SINDSERH/Petrolina</a:t>
            </a:r>
            <a:endParaRPr 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ECD1BF40-A8B5-4EFA-BA5C-B702320D9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2151831"/>
              </p:ext>
            </p:extLst>
          </p:nvPr>
        </p:nvGraphicFramePr>
        <p:xfrm>
          <a:off x="667324" y="2011680"/>
          <a:ext cx="10881297" cy="429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734">
                  <a:extLst>
                    <a:ext uri="{9D8B030D-6E8A-4147-A177-3AD203B41FA5}">
                      <a16:colId xmlns:a16="http://schemas.microsoft.com/office/drawing/2014/main" xmlns="" val="2383311459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1771208396"/>
                    </a:ext>
                  </a:extLst>
                </a:gridCol>
                <a:gridCol w="1658699">
                  <a:extLst>
                    <a:ext uri="{9D8B030D-6E8A-4147-A177-3AD203B41FA5}">
                      <a16:colId xmlns:a16="http://schemas.microsoft.com/office/drawing/2014/main" xmlns="" val="137463663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3988405254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2100700844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xmlns="" val="940742392"/>
                    </a:ext>
                  </a:extLst>
                </a:gridCol>
              </a:tblGrid>
              <a:tr h="33383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993114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ATUAL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PROPOSTA 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10%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INPC 9,5%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89014451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107.817,72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112.044,17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114.417,72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118.599,49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118.060,40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50860300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5.585,40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6.143,94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6.116,01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02195648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AUXÍLIO ALIMENTAÇÃO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6.757,92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18521278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21.563,54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2.640,00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23.719,90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23.612,08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58870738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PFNI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18.879,36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927555503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10.350,50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9.174,73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9.364,62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11.385,55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11.333,80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510579921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9.023,88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60472259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21.414,72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22.527,84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17.989,44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24.981,36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24.794,76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540445959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SALÁRIO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8.984,81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9.337,01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9.534,81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9.883,29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9.838,37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388453466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INSALUBRIDADE 20%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1.796,96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220,00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1.976,66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1.967,67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4186805907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FGTS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862,54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764,56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780,38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948,80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944,48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79097540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INSS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    751,99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2615027675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IRRF 13º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1.784,56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1.877,32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1.499,12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2.081,78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-R$       2.066,23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3178969778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FÉRIAS 1/3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2.994,94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3.112,34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3.178,27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3.294,43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3.279,46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523224683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133.739,19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134.334,47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123.214,69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145.870,97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145.273,34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790807211"/>
                  </a:ext>
                </a:extLst>
              </a:tr>
              <a:tr h="2329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REAJUSTE EFETIVO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0,45%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-                 7,87%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9,07%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  8,62%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/>
                </a:tc>
                <a:extLst>
                  <a:ext uri="{0D108BD9-81ED-4DB2-BD59-A6C34878D82A}">
                    <a16:rowId xmlns:a16="http://schemas.microsoft.com/office/drawing/2014/main" xmlns="" val="1222401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963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2803</Words>
  <Application>Microsoft Office PowerPoint</Application>
  <PresentationFormat>Personalizar</PresentationFormat>
  <Paragraphs>674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PROPOSTA 1 APRESENTADA PELA EMPRESA. </vt:lpstr>
      <vt:lpstr>Detalhamento do item I</vt:lpstr>
      <vt:lpstr>Detalhamento do item II</vt:lpstr>
      <vt:lpstr>Memória de cálculo do item II¹(Fonte: Rodolfo Araújo da Silva –Analista Administrativo – SINDSERH/PETROLINA)</vt:lpstr>
      <vt:lpstr>MEMÓRIA DE CÁLCULO ITEM II¹ (Fonte: Rodolfo Araújo da Silva –Analista Administrativo – SINDSERH/Petrolina) </vt:lpstr>
      <vt:lpstr>MEMÓRIA DE CÁLCULO DO ITEM II (Fonte: Rodolfo Araújo da Silva – Analista Administrativo. SINDSERH/Petrolina</vt:lpstr>
      <vt:lpstr>MEMÓRIA DE CÁLCULO DO ITEM II (Fonte: Rodolfo Araújo da Silva – Analista Administrativo. SINDSERH/Petrolina</vt:lpstr>
      <vt:lpstr>MEMÓRIA DE CÁLCULO DO ITEM II (Fonte: Rodolfo Araújo da Silva – Analista Administrativo. SINDSERH/Petrolina</vt:lpstr>
      <vt:lpstr>MEMÓRIA DE CÁLCULO DO ITEM II (Fonte: Rodolfo Araújo da Silva – Analista Administrativo. SINDSERH/Petrolina</vt:lpstr>
      <vt:lpstr>MEMÓRIA DE CÁLCULO DO ITEM II (Fonte: Rodolfo Araújo da Silva – Analista Administrativo. SINDSERH/Petrolina</vt:lpstr>
      <vt:lpstr>MEMÓRIA DE CÁLCULO DO ITEM II (Fonte: Rodolfo Araújo da Silva – Analista Administrativo. SINDSERH/Petrolina</vt:lpstr>
      <vt:lpstr>ANÁLISES DAS PROPOSTAS 1 e 2</vt:lpstr>
      <vt:lpstr>REFERÊNCIAS.  ALAILSON ROCHA SANTANA – ENFERMEIRO/EBSERH. CONTADOR E ADMINISTRADOR – SINTSEP/SE – CONDSEF.  RODOLFO ARAÚJO DA SILVA – ANALISTA ADMINISTRATIVO/EBSERH – ESTATÍSTICO. SINDSERH/PETROLINA - CNTS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1 APRESENTADA PELA EMPRESA.</dc:title>
  <dc:creator>Alailson Rocha Santana</dc:creator>
  <cp:lastModifiedBy>Fatima</cp:lastModifiedBy>
  <cp:revision>9</cp:revision>
  <dcterms:created xsi:type="dcterms:W3CDTF">2021-05-28T16:12:55Z</dcterms:created>
  <dcterms:modified xsi:type="dcterms:W3CDTF">2021-06-01T15:40:16Z</dcterms:modified>
</cp:coreProperties>
</file>